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8" r:id="rId4"/>
    <p:sldId id="258" r:id="rId5"/>
    <p:sldId id="259" r:id="rId6"/>
    <p:sldId id="260" r:id="rId7"/>
    <p:sldId id="266" r:id="rId8"/>
    <p:sldId id="262" r:id="rId9"/>
    <p:sldId id="269" r:id="rId10"/>
    <p:sldId id="263" r:id="rId11"/>
    <p:sldId id="264" r:id="rId12"/>
    <p:sldId id="270" r:id="rId13"/>
    <p:sldId id="265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0324EE-E443-4050-B159-86546D895F13}" v="17" dt="2023-10-17T08:46:05.2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752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ia Bell" userId="4134e867f9ac1369" providerId="LiveId" clId="{030324EE-E443-4050-B159-86546D895F13}"/>
    <pc:docChg chg="custSel addSld delSld modSld">
      <pc:chgData name="Patricia Bell" userId="4134e867f9ac1369" providerId="LiveId" clId="{030324EE-E443-4050-B159-86546D895F13}" dt="2023-10-17T08:46:13.675" v="1772" actId="27636"/>
      <pc:docMkLst>
        <pc:docMk/>
      </pc:docMkLst>
      <pc:sldChg chg="modSp mod">
        <pc:chgData name="Patricia Bell" userId="4134e867f9ac1369" providerId="LiveId" clId="{030324EE-E443-4050-B159-86546D895F13}" dt="2023-10-17T08:46:13.675" v="1772" actId="27636"/>
        <pc:sldMkLst>
          <pc:docMk/>
          <pc:sldMk cId="3540559985" sldId="256"/>
        </pc:sldMkLst>
        <pc:spChg chg="mod">
          <ac:chgData name="Patricia Bell" userId="4134e867f9ac1369" providerId="LiveId" clId="{030324EE-E443-4050-B159-86546D895F13}" dt="2023-10-11T16:55:23.003" v="1204" actId="20577"/>
          <ac:spMkLst>
            <pc:docMk/>
            <pc:sldMk cId="3540559985" sldId="256"/>
            <ac:spMk id="2" creationId="{E3FC3AB9-CD92-B606-6394-EFC879FEA003}"/>
          </ac:spMkLst>
        </pc:spChg>
        <pc:spChg chg="mod">
          <ac:chgData name="Patricia Bell" userId="4134e867f9ac1369" providerId="LiveId" clId="{030324EE-E443-4050-B159-86546D895F13}" dt="2023-10-17T08:46:13.675" v="1772" actId="27636"/>
          <ac:spMkLst>
            <pc:docMk/>
            <pc:sldMk cId="3540559985" sldId="256"/>
            <ac:spMk id="3" creationId="{5D3B261E-9A52-F9A7-EAD5-9FA9428C8CE5}"/>
          </ac:spMkLst>
        </pc:spChg>
      </pc:sldChg>
      <pc:sldChg chg="modSp mod">
        <pc:chgData name="Patricia Bell" userId="4134e867f9ac1369" providerId="LiveId" clId="{030324EE-E443-4050-B159-86546D895F13}" dt="2023-10-11T16:31:03.594" v="838" actId="20577"/>
        <pc:sldMkLst>
          <pc:docMk/>
          <pc:sldMk cId="3960670464" sldId="257"/>
        </pc:sldMkLst>
        <pc:spChg chg="mod">
          <ac:chgData name="Patricia Bell" userId="4134e867f9ac1369" providerId="LiveId" clId="{030324EE-E443-4050-B159-86546D895F13}" dt="2023-10-11T16:26:51.520" v="791" actId="20577"/>
          <ac:spMkLst>
            <pc:docMk/>
            <pc:sldMk cId="3960670464" sldId="257"/>
            <ac:spMk id="3" creationId="{AAAD77F6-6E59-9026-20A4-67E1A4928D27}"/>
          </ac:spMkLst>
        </pc:spChg>
        <pc:spChg chg="mod">
          <ac:chgData name="Patricia Bell" userId="4134e867f9ac1369" providerId="LiveId" clId="{030324EE-E443-4050-B159-86546D895F13}" dt="2023-10-11T16:31:03.594" v="838" actId="20577"/>
          <ac:spMkLst>
            <pc:docMk/>
            <pc:sldMk cId="3960670464" sldId="257"/>
            <ac:spMk id="4" creationId="{23017334-B65D-76A1-12C1-82D9ECC71D3C}"/>
          </ac:spMkLst>
        </pc:spChg>
      </pc:sldChg>
      <pc:sldChg chg="modSp mod">
        <pc:chgData name="Patricia Bell" userId="4134e867f9ac1369" providerId="LiveId" clId="{030324EE-E443-4050-B159-86546D895F13}" dt="2023-10-11T16:56:54.605" v="1233" actId="20577"/>
        <pc:sldMkLst>
          <pc:docMk/>
          <pc:sldMk cId="102245846" sldId="259"/>
        </pc:sldMkLst>
        <pc:spChg chg="mod">
          <ac:chgData name="Patricia Bell" userId="4134e867f9ac1369" providerId="LiveId" clId="{030324EE-E443-4050-B159-86546D895F13}" dt="2023-10-11T16:56:54.605" v="1233" actId="20577"/>
          <ac:spMkLst>
            <pc:docMk/>
            <pc:sldMk cId="102245846" sldId="259"/>
            <ac:spMk id="3" creationId="{13FF9E61-DEA6-476C-3AB7-A9D927F30CBD}"/>
          </ac:spMkLst>
        </pc:spChg>
      </pc:sldChg>
      <pc:sldChg chg="modSp mod">
        <pc:chgData name="Patricia Bell" userId="4134e867f9ac1369" providerId="LiveId" clId="{030324EE-E443-4050-B159-86546D895F13}" dt="2023-10-11T16:50:04.281" v="1092" actId="20577"/>
        <pc:sldMkLst>
          <pc:docMk/>
          <pc:sldMk cId="2462494996" sldId="262"/>
        </pc:sldMkLst>
        <pc:spChg chg="mod">
          <ac:chgData name="Patricia Bell" userId="4134e867f9ac1369" providerId="LiveId" clId="{030324EE-E443-4050-B159-86546D895F13}" dt="2023-10-11T16:45:54.360" v="1059" actId="27636"/>
          <ac:spMkLst>
            <pc:docMk/>
            <pc:sldMk cId="2462494996" sldId="262"/>
            <ac:spMk id="3" creationId="{38FD7A3C-B86C-35EE-51D0-352C360D5238}"/>
          </ac:spMkLst>
        </pc:spChg>
        <pc:spChg chg="mod">
          <ac:chgData name="Patricia Bell" userId="4134e867f9ac1369" providerId="LiveId" clId="{030324EE-E443-4050-B159-86546D895F13}" dt="2023-10-11T16:50:04.281" v="1092" actId="20577"/>
          <ac:spMkLst>
            <pc:docMk/>
            <pc:sldMk cId="2462494996" sldId="262"/>
            <ac:spMk id="4" creationId="{B8493085-CB63-A09F-2E09-0F1007144C33}"/>
          </ac:spMkLst>
        </pc:spChg>
      </pc:sldChg>
      <pc:sldChg chg="modSp mod">
        <pc:chgData name="Patricia Bell" userId="4134e867f9ac1369" providerId="LiveId" clId="{030324EE-E443-4050-B159-86546D895F13}" dt="2023-10-11T17:40:32.554" v="1749" actId="113"/>
        <pc:sldMkLst>
          <pc:docMk/>
          <pc:sldMk cId="736632297" sldId="265"/>
        </pc:sldMkLst>
        <pc:spChg chg="mod">
          <ac:chgData name="Patricia Bell" userId="4134e867f9ac1369" providerId="LiveId" clId="{030324EE-E443-4050-B159-86546D895F13}" dt="2023-10-11T17:40:32.554" v="1749" actId="113"/>
          <ac:spMkLst>
            <pc:docMk/>
            <pc:sldMk cId="736632297" sldId="265"/>
            <ac:spMk id="3" creationId="{C59FB7AD-8B46-E18D-D6E9-4EFAF967CF50}"/>
          </ac:spMkLst>
        </pc:spChg>
        <pc:spChg chg="mod">
          <ac:chgData name="Patricia Bell" userId="4134e867f9ac1369" providerId="LiveId" clId="{030324EE-E443-4050-B159-86546D895F13}" dt="2023-10-11T16:58:28.565" v="1236" actId="113"/>
          <ac:spMkLst>
            <pc:docMk/>
            <pc:sldMk cId="736632297" sldId="265"/>
            <ac:spMk id="4" creationId="{30140124-5101-C644-87DD-07454AB9CB51}"/>
          </ac:spMkLst>
        </pc:spChg>
      </pc:sldChg>
      <pc:sldChg chg="modSp new del mod">
        <pc:chgData name="Patricia Bell" userId="4134e867f9ac1369" providerId="LiveId" clId="{030324EE-E443-4050-B159-86546D895F13}" dt="2023-10-11T16:15:10.537" v="456" actId="2696"/>
        <pc:sldMkLst>
          <pc:docMk/>
          <pc:sldMk cId="2284563985" sldId="267"/>
        </pc:sldMkLst>
        <pc:spChg chg="mod">
          <ac:chgData name="Patricia Bell" userId="4134e867f9ac1369" providerId="LiveId" clId="{030324EE-E443-4050-B159-86546D895F13}" dt="2023-10-11T16:11:58.017" v="406" actId="27636"/>
          <ac:spMkLst>
            <pc:docMk/>
            <pc:sldMk cId="2284563985" sldId="267"/>
            <ac:spMk id="2" creationId="{5A8CB589-DAA2-A934-4CEC-1D072829C974}"/>
          </ac:spMkLst>
        </pc:spChg>
        <pc:spChg chg="mod">
          <ac:chgData name="Patricia Bell" userId="4134e867f9ac1369" providerId="LiveId" clId="{030324EE-E443-4050-B159-86546D895F13}" dt="2023-10-11T16:14:00.112" v="420" actId="21"/>
          <ac:spMkLst>
            <pc:docMk/>
            <pc:sldMk cId="2284563985" sldId="267"/>
            <ac:spMk id="3" creationId="{469DE006-A329-A962-E641-B5482FB5AE66}"/>
          </ac:spMkLst>
        </pc:spChg>
        <pc:spChg chg="mod">
          <ac:chgData name="Patricia Bell" userId="4134e867f9ac1369" providerId="LiveId" clId="{030324EE-E443-4050-B159-86546D895F13}" dt="2023-10-11T16:13:08.476" v="415" actId="27636"/>
          <ac:spMkLst>
            <pc:docMk/>
            <pc:sldMk cId="2284563985" sldId="267"/>
            <ac:spMk id="4" creationId="{A81338D2-728D-8A13-4D6A-922AD6E96B8D}"/>
          </ac:spMkLst>
        </pc:spChg>
      </pc:sldChg>
      <pc:sldChg chg="modSp new mod">
        <pc:chgData name="Patricia Bell" userId="4134e867f9ac1369" providerId="LiveId" clId="{030324EE-E443-4050-B159-86546D895F13}" dt="2023-10-11T16:16:15.905" v="479" actId="113"/>
        <pc:sldMkLst>
          <pc:docMk/>
          <pc:sldMk cId="2005782599" sldId="268"/>
        </pc:sldMkLst>
        <pc:spChg chg="mod">
          <ac:chgData name="Patricia Bell" userId="4134e867f9ac1369" providerId="LiveId" clId="{030324EE-E443-4050-B159-86546D895F13}" dt="2023-10-11T16:16:15.905" v="479" actId="113"/>
          <ac:spMkLst>
            <pc:docMk/>
            <pc:sldMk cId="2005782599" sldId="268"/>
            <ac:spMk id="2" creationId="{C8EBA100-E1C7-47C7-9C12-0D4A3EC7DDB8}"/>
          </ac:spMkLst>
        </pc:spChg>
        <pc:spChg chg="mod">
          <ac:chgData name="Patricia Bell" userId="4134e867f9ac1369" providerId="LiveId" clId="{030324EE-E443-4050-B159-86546D895F13}" dt="2023-10-11T16:14:50.747" v="455" actId="20577"/>
          <ac:spMkLst>
            <pc:docMk/>
            <pc:sldMk cId="2005782599" sldId="268"/>
            <ac:spMk id="3" creationId="{612D697E-E1DA-FF4F-16C0-5900710473A4}"/>
          </ac:spMkLst>
        </pc:spChg>
      </pc:sldChg>
      <pc:sldChg chg="modSp new mod">
        <pc:chgData name="Patricia Bell" userId="4134e867f9ac1369" providerId="LiveId" clId="{030324EE-E443-4050-B159-86546D895F13}" dt="2023-10-11T16:50:15.872" v="1094" actId="20577"/>
        <pc:sldMkLst>
          <pc:docMk/>
          <pc:sldMk cId="292650659" sldId="269"/>
        </pc:sldMkLst>
        <pc:spChg chg="mod">
          <ac:chgData name="Patricia Bell" userId="4134e867f9ac1369" providerId="LiveId" clId="{030324EE-E443-4050-B159-86546D895F13}" dt="2023-10-11T16:50:15.872" v="1094" actId="20577"/>
          <ac:spMkLst>
            <pc:docMk/>
            <pc:sldMk cId="292650659" sldId="269"/>
            <ac:spMk id="2" creationId="{56646AC1-CAA2-DE06-6E3B-44AB5C81D99A}"/>
          </ac:spMkLst>
        </pc:spChg>
        <pc:spChg chg="mod">
          <ac:chgData name="Patricia Bell" userId="4134e867f9ac1369" providerId="LiveId" clId="{030324EE-E443-4050-B159-86546D895F13}" dt="2023-10-11T16:49:27.433" v="1084" actId="5793"/>
          <ac:spMkLst>
            <pc:docMk/>
            <pc:sldMk cId="292650659" sldId="269"/>
            <ac:spMk id="3" creationId="{54BB36E0-4856-40BC-ACD1-C8EE33906374}"/>
          </ac:spMkLst>
        </pc:spChg>
        <pc:spChg chg="mod">
          <ac:chgData name="Patricia Bell" userId="4134e867f9ac1369" providerId="LiveId" clId="{030324EE-E443-4050-B159-86546D895F13}" dt="2023-10-11T16:49:07.879" v="1080" actId="27636"/>
          <ac:spMkLst>
            <pc:docMk/>
            <pc:sldMk cId="292650659" sldId="269"/>
            <ac:spMk id="4" creationId="{284143E5-FE20-F5CA-C402-8C6163A4B0D5}"/>
          </ac:spMkLst>
        </pc:spChg>
      </pc:sldChg>
      <pc:sldChg chg="modSp new mod">
        <pc:chgData name="Patricia Bell" userId="4134e867f9ac1369" providerId="LiveId" clId="{030324EE-E443-4050-B159-86546D895F13}" dt="2023-10-11T17:37:36.639" v="1748" actId="113"/>
        <pc:sldMkLst>
          <pc:docMk/>
          <pc:sldMk cId="3599783600" sldId="270"/>
        </pc:sldMkLst>
        <pc:spChg chg="mod">
          <ac:chgData name="Patricia Bell" userId="4134e867f9ac1369" providerId="LiveId" clId="{030324EE-E443-4050-B159-86546D895F13}" dt="2023-10-11T17:37:36.639" v="1748" actId="113"/>
          <ac:spMkLst>
            <pc:docMk/>
            <pc:sldMk cId="3599783600" sldId="270"/>
            <ac:spMk id="2" creationId="{661C9B8A-8797-8825-DCE5-892DFB2780BD}"/>
          </ac:spMkLst>
        </pc:spChg>
        <pc:spChg chg="mod">
          <ac:chgData name="Patricia Bell" userId="4134e867f9ac1369" providerId="LiveId" clId="{030324EE-E443-4050-B159-86546D895F13}" dt="2023-10-11T17:36:20.374" v="1742" actId="20577"/>
          <ac:spMkLst>
            <pc:docMk/>
            <pc:sldMk cId="3599783600" sldId="270"/>
            <ac:spMk id="3" creationId="{01AA2EC1-29B2-051D-A793-D20994EFB9F5}"/>
          </ac:spMkLst>
        </pc:spChg>
        <pc:spChg chg="mod">
          <ac:chgData name="Patricia Bell" userId="4134e867f9ac1369" providerId="LiveId" clId="{030324EE-E443-4050-B159-86546D895F13}" dt="2023-10-11T17:37:25.766" v="1747" actId="20577"/>
          <ac:spMkLst>
            <pc:docMk/>
            <pc:sldMk cId="3599783600" sldId="270"/>
            <ac:spMk id="4" creationId="{02F14182-B3B0-4CFB-0EB4-5844E25C097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990C1-A70D-416C-B754-8B886AFDEDB5}" type="datetimeFigureOut">
              <a:rPr lang="de-DE" smtClean="0"/>
              <a:t>23.10.2023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89BA9-C147-48DA-9709-116798673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1834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789BA9-C147-48DA-9709-1167986731C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89743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789BA9-C147-48DA-9709-1167986731C8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228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789BA9-C147-48DA-9709-1167986731C8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9270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789BA9-C147-48DA-9709-1167986731C8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877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789BA9-C147-48DA-9709-1167986731C8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6846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789BA9-C147-48DA-9709-1167986731C8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173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789BA9-C147-48DA-9709-1167986731C8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45896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789BA9-C147-48DA-9709-1167986731C8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70896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789BA9-C147-48DA-9709-1167986731C8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41844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789BA9-C147-48DA-9709-1167986731C8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7101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69FBAE-E14E-3683-2F9C-45492867C4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20FD88B-19D4-467A-D9BB-4A777DCE0E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2154D5A-A66D-4A27-C63D-4261FAFD2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06FA-F97D-4F9B-8AD2-FE2785064F9E}" type="datetimeFigureOut">
              <a:rPr lang="de-DE" smtClean="0"/>
              <a:t>23.10.2023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093D2D-A903-97B5-CB86-0DCA3001A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B8E53E-A2DB-99C5-FBC4-60BA5D202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9C0A0-76FC-40AA-98BD-9B2C9F37D2B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35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04FE22-B555-1006-8B5A-C8A34946C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11C3790-D244-1A76-F80F-8F44D6B928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D0C6B4-D6F7-AF29-6D01-8D321E2B1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06FA-F97D-4F9B-8AD2-FE2785064F9E}" type="datetimeFigureOut">
              <a:rPr lang="de-DE" smtClean="0"/>
              <a:t>23.10.2023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CDE85E7-D281-8983-21E6-87A97AE0B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44DDE9-89FC-0B35-1385-63D6750F5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9C0A0-76FC-40AA-98BD-9B2C9F37D2B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8900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F7829AE-B53B-9F89-155B-458FD74492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4B04EAF-D7BB-2155-8A3A-FC79DA72C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CBF6C0-C14E-9CE8-7EE8-20DFA3127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06FA-F97D-4F9B-8AD2-FE2785064F9E}" type="datetimeFigureOut">
              <a:rPr lang="de-DE" smtClean="0"/>
              <a:t>23.10.2023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613411-4F5D-A63F-95FB-697A6F48D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A70D4F-C382-76DD-C5BB-20E1E4EAE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9C0A0-76FC-40AA-98BD-9B2C9F37D2B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8837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06CECD-951F-652C-4ACB-4045E1C58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8162C7-0E2C-3B3E-13F1-CEF1A6412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A39F840-F9E6-B6AE-D327-BD27CD848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06FA-F97D-4F9B-8AD2-FE2785064F9E}" type="datetimeFigureOut">
              <a:rPr lang="de-DE" smtClean="0"/>
              <a:t>23.10.2023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83C9C2-2C36-BFA0-1EF5-9F0809A67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2240DE6-A322-6475-5619-8A11F755B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9C0A0-76FC-40AA-98BD-9B2C9F37D2B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2397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D850B6-FE75-309E-0CD8-111A2A8E2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D37CF01-2CF3-41C0-01D5-29FA69CB6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9F7AD2-4C70-63A6-AD2C-F1825789B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06FA-F97D-4F9B-8AD2-FE2785064F9E}" type="datetimeFigureOut">
              <a:rPr lang="de-DE" smtClean="0"/>
              <a:t>23.10.2023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6B0196-0809-4197-0396-8DEB33436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0183DF-5955-E003-20B7-B987F55E3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9C0A0-76FC-40AA-98BD-9B2C9F37D2B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5101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22EF3-7EF8-269C-A06D-285882D3D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123349-995E-2CB7-CB48-E44D1649A0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A6ABD41-D810-EE40-083E-36816E22C9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92AE855-B41D-98DE-C897-5A771D2A9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06FA-F97D-4F9B-8AD2-FE2785064F9E}" type="datetimeFigureOut">
              <a:rPr lang="de-DE" smtClean="0"/>
              <a:t>23.10.2023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FB4B60B-240B-F223-3C60-9F08BE8C6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27E267-5CD7-3376-9FE3-D08DC58CD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9C0A0-76FC-40AA-98BD-9B2C9F37D2B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2096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781CBB-41F8-0278-1556-A9AAE7CE7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0A10809-D3C3-8081-8824-A246157E1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9E2CD7D-84DD-2FCC-22C5-7FDBA133D5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667B794-2959-C0A7-63DA-8D9D6ACB87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32363A8-039B-BF44-48F7-35AF71159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5DA7D1C-FA9D-D247-3F85-57AE7593B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06FA-F97D-4F9B-8AD2-FE2785064F9E}" type="datetimeFigureOut">
              <a:rPr lang="de-DE" smtClean="0"/>
              <a:t>23.10.2023</a:t>
            </a:fld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AE478D4-6ED0-4101-B8B7-B99BCBA31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AEF8339-0BAD-329E-EB72-EEAB9683F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9C0A0-76FC-40AA-98BD-9B2C9F37D2B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1103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BBFFA2-1EA9-E78A-E667-0977241AE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5B95936-7666-1DDE-A5B0-8874405AC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06FA-F97D-4F9B-8AD2-FE2785064F9E}" type="datetimeFigureOut">
              <a:rPr lang="de-DE" smtClean="0"/>
              <a:t>23.10.2023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A74C464-FCE7-8800-D049-BB18F8EF9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F4B5764-A14D-80D2-CF2F-0B6AB0D40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9C0A0-76FC-40AA-98BD-9B2C9F37D2B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3059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B5FC020-DF9C-04D7-B4DA-E13A17E3B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06FA-F97D-4F9B-8AD2-FE2785064F9E}" type="datetimeFigureOut">
              <a:rPr lang="de-DE" smtClean="0"/>
              <a:t>23.10.2023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C87BDC4-6F8D-85D1-BFD6-404503E65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93EEC18-09FD-00B8-F727-72F9EA77E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9C0A0-76FC-40AA-98BD-9B2C9F37D2B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54345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BC2FCD-B622-C609-A54A-AF63E4AE5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9880A7-4756-0BCC-5EDA-A9B7A1192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CA5D6B6-7A63-641F-648F-6F5051DF0F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FAE7873-19AE-132C-85F0-62F6140D6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06FA-F97D-4F9B-8AD2-FE2785064F9E}" type="datetimeFigureOut">
              <a:rPr lang="de-DE" smtClean="0"/>
              <a:t>23.10.2023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87A1C00-85ED-B19C-9351-C85D4059E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C55CA8A-EA0B-A353-945F-B3C8DBE17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9C0A0-76FC-40AA-98BD-9B2C9F37D2B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821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1A31CF-441D-6DB3-3487-2444AACFF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15B940C-EEFA-8EE2-62DC-0FCF175F13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DB04530-A198-3F3B-CF02-BA06A0922B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2F86C87-1FD2-D806-C764-624986E42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06FA-F97D-4F9B-8AD2-FE2785064F9E}" type="datetimeFigureOut">
              <a:rPr lang="de-DE" smtClean="0"/>
              <a:t>23.10.2023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A8990B-06EF-3A4B-708B-1ADE7B22E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61C3417-1C45-99DB-FEB3-E3FC58DAE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9C0A0-76FC-40AA-98BD-9B2C9F37D2B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316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2E8C903-B4C0-E5DE-E8B5-52A16B504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C6B765C-D44E-E202-B6F3-3CBDFB72B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AD43462-ABF2-978A-C2AE-F1E7E7722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506FA-F97D-4F9B-8AD2-FE2785064F9E}" type="datetimeFigureOut">
              <a:rPr lang="de-DE" smtClean="0"/>
              <a:t>23.10.2023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3F6D42-E0C8-019F-5024-ADD1F88B78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3A7CE61-6589-4A7D-9803-395CC2DACE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9C0A0-76FC-40AA-98BD-9B2C9F37D2B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043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ufova.e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ufova.eu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FC3AB9-CD92-B606-6394-EFC879FEA0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0960" y="284481"/>
            <a:ext cx="9144000" cy="1757680"/>
          </a:xfrm>
        </p:spPr>
        <p:txBody>
          <a:bodyPr anchor="ctr">
            <a:normAutofit fontScale="90000"/>
          </a:bodyPr>
          <a:lstStyle/>
          <a:p>
            <a:r>
              <a:rPr lang="en-GB" sz="6600" b="1" dirty="0"/>
              <a:t/>
            </a:r>
            <a:br>
              <a:rPr lang="en-GB" sz="6600" b="1" dirty="0"/>
            </a:br>
            <a:r>
              <a:rPr lang="en-GB" sz="6600" b="1" dirty="0"/>
              <a:t/>
            </a:r>
            <a:br>
              <a:rPr lang="en-GB" sz="6600" b="1" dirty="0"/>
            </a:br>
            <a:r>
              <a:rPr lang="en-GB" sz="6600" b="1" dirty="0"/>
              <a:t/>
            </a:r>
            <a:br>
              <a:rPr lang="en-GB" sz="6600" b="1" dirty="0"/>
            </a:br>
            <a:r>
              <a:rPr lang="en-GB" sz="6600" b="1" dirty="0"/>
              <a:t/>
            </a:r>
            <a:br>
              <a:rPr lang="en-GB" sz="6600" b="1" dirty="0"/>
            </a:br>
            <a:r>
              <a:rPr lang="en-GB" sz="6600" b="1" dirty="0"/>
              <a:t/>
            </a:r>
            <a:br>
              <a:rPr lang="en-GB" sz="6600" b="1" dirty="0"/>
            </a:br>
            <a:r>
              <a:rPr lang="en-GB" sz="6600" b="1" dirty="0"/>
              <a:t/>
            </a:r>
            <a:br>
              <a:rPr lang="en-GB" sz="6600" b="1" dirty="0"/>
            </a:br>
            <a:r>
              <a:rPr lang="en-GB" sz="6600" b="1" dirty="0"/>
              <a:t/>
            </a:r>
            <a:br>
              <a:rPr lang="en-GB" sz="6600" b="1" dirty="0"/>
            </a:br>
            <a:r>
              <a:rPr lang="en-GB" sz="6600" b="1" dirty="0"/>
              <a:t/>
            </a:r>
            <a:br>
              <a:rPr lang="en-GB" sz="6600" b="1" dirty="0"/>
            </a:br>
            <a:r>
              <a:rPr lang="en-GB" sz="6600" b="1" dirty="0"/>
              <a:t/>
            </a:r>
            <a:br>
              <a:rPr lang="en-GB" sz="6600" b="1" dirty="0"/>
            </a:br>
            <a:r>
              <a:rPr lang="en-GB" sz="6600" b="1" dirty="0"/>
              <a:t/>
            </a:r>
            <a:br>
              <a:rPr lang="en-GB" sz="6600" b="1" dirty="0"/>
            </a:br>
            <a:r>
              <a:rPr lang="en-GB" sz="6600" b="1" dirty="0"/>
              <a:t>GUFOVA</a:t>
            </a:r>
            <a:br>
              <a:rPr lang="en-GB" sz="6600" b="1" dirty="0"/>
            </a:br>
            <a:r>
              <a:rPr lang="en-GB" sz="6600" b="1" dirty="0"/>
              <a:t/>
            </a:r>
            <a:br>
              <a:rPr lang="en-GB" sz="6600" b="1" dirty="0"/>
            </a:br>
            <a:r>
              <a:rPr lang="en-GB" sz="6600" b="1" dirty="0"/>
              <a:t/>
            </a:r>
            <a:br>
              <a:rPr lang="en-GB" sz="6600" b="1" dirty="0"/>
            </a:br>
            <a:r>
              <a:rPr lang="en-GB" sz="6600" b="1" dirty="0"/>
              <a:t/>
            </a:r>
            <a:br>
              <a:rPr lang="en-GB" sz="6600" b="1" dirty="0"/>
            </a:br>
            <a:r>
              <a:rPr lang="en-GB" sz="6600" b="1" dirty="0"/>
              <a:t/>
            </a:r>
            <a:br>
              <a:rPr lang="en-GB" sz="6600" b="1" dirty="0"/>
            </a:br>
            <a:r>
              <a:rPr lang="en-GB" sz="6600" b="1" dirty="0"/>
              <a:t/>
            </a:r>
            <a:br>
              <a:rPr lang="en-GB" sz="6600" b="1" dirty="0"/>
            </a:br>
            <a:r>
              <a:rPr lang="en-GB" sz="6600" b="1" dirty="0"/>
              <a:t/>
            </a:r>
            <a:br>
              <a:rPr lang="en-GB" sz="6600" b="1" dirty="0"/>
            </a:br>
            <a:r>
              <a:rPr lang="en-GB" sz="6600" b="1" dirty="0"/>
              <a:t/>
            </a:r>
            <a:br>
              <a:rPr lang="en-GB" sz="6600" b="1" dirty="0"/>
            </a:br>
            <a:r>
              <a:rPr lang="en-GB" sz="6600" b="1" dirty="0"/>
              <a:t/>
            </a:r>
            <a:br>
              <a:rPr lang="en-GB" sz="6600" b="1" dirty="0"/>
            </a:br>
            <a:r>
              <a:rPr lang="en-GB" sz="6600" b="1" dirty="0"/>
              <a:t>G</a:t>
            </a:r>
            <a:r>
              <a:rPr lang="de-DE" sz="6600" b="1" dirty="0"/>
              <a:t>UFOVA</a:t>
            </a:r>
            <a:r>
              <a:rPr lang="de-DE" b="1" dirty="0"/>
              <a:t/>
            </a:r>
            <a:br>
              <a:rPr lang="de-DE" b="1" dirty="0"/>
            </a:br>
            <a:endParaRPr lang="de-DE" b="1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D3B261E-9A52-F9A7-EAD5-9FA9428C8C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05280"/>
            <a:ext cx="9144000" cy="4653280"/>
          </a:xfrm>
        </p:spPr>
        <p:txBody>
          <a:bodyPr>
            <a:normAutofit fontScale="55000" lnSpcReduction="20000"/>
          </a:bodyPr>
          <a:lstStyle/>
          <a:p>
            <a:endParaRPr lang="de-DE" sz="2800" dirty="0">
              <a:solidFill>
                <a:srgbClr val="7030A0"/>
              </a:solidFill>
            </a:endParaRPr>
          </a:p>
          <a:p>
            <a:r>
              <a:rPr lang="de-DE" sz="5100" dirty="0"/>
              <a:t>Aufwachsen frei von Gewalt und Misshandlung – Aufbau von Resilienz und Stärkung von Kindern, die häusliche Gewalt erlebt haben</a:t>
            </a:r>
          </a:p>
          <a:p>
            <a:endParaRPr lang="de-DE" sz="5100" dirty="0"/>
          </a:p>
          <a:p>
            <a:r>
              <a:rPr lang="de-DE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Februar 2019 bis September 2021</a:t>
            </a:r>
          </a:p>
          <a:p>
            <a:r>
              <a:rPr lang="de-DE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Europäischen Union Programm „Rechte, Gleichstellung und Unionsbürgerschaft“ </a:t>
            </a:r>
            <a:endParaRPr lang="de-DE" sz="6400" dirty="0"/>
          </a:p>
          <a:p>
            <a:endParaRPr lang="de-DE" sz="5100" dirty="0"/>
          </a:p>
          <a:p>
            <a:r>
              <a:rPr lang="de-DE" sz="6400" dirty="0">
                <a:hlinkClick r:id="rId3"/>
              </a:rPr>
              <a:t>www.gufova.eu</a:t>
            </a:r>
            <a:endParaRPr lang="de-DE" sz="6400" dirty="0"/>
          </a:p>
          <a:p>
            <a:endParaRPr lang="de-DE" sz="6400" dirty="0"/>
          </a:p>
          <a:p>
            <a:r>
              <a:rPr lang="de-DE" sz="6400" dirty="0"/>
              <a:t>Dr. Patricia Bell </a:t>
            </a:r>
          </a:p>
        </p:txBody>
      </p:sp>
    </p:spTree>
    <p:extLst>
      <p:ext uri="{BB962C8B-B14F-4D97-AF65-F5344CB8AC3E}">
        <p14:creationId xmlns:p14="http://schemas.microsoft.com/office/powerpoint/2010/main" val="3540559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11EFB7-FFEE-2403-B6DB-B93E60D56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Probleme</a:t>
            </a:r>
            <a:r>
              <a:rPr lang="en-GB" b="1" dirty="0"/>
              <a:t> des Kindes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0E6173-A232-F806-77D6-75AE7D4437E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de-DE" dirty="0"/>
              <a:t>Ambivalente Gefühle</a:t>
            </a:r>
          </a:p>
          <a:p>
            <a:r>
              <a:rPr lang="de-DE" dirty="0"/>
              <a:t>Elternteil will das Kind nicht sehen</a:t>
            </a:r>
          </a:p>
          <a:p>
            <a:r>
              <a:rPr lang="de-DE" dirty="0"/>
              <a:t>Loyalitätskonflikte</a:t>
            </a:r>
          </a:p>
          <a:p>
            <a:r>
              <a:rPr lang="de-DE" dirty="0"/>
              <a:t>Kind wird von den Eltern instrumentalisiert</a:t>
            </a:r>
          </a:p>
          <a:p>
            <a:r>
              <a:rPr lang="de-DE" dirty="0"/>
              <a:t>Kind muss Konflikte der Eltern austragen</a:t>
            </a:r>
          </a:p>
          <a:p>
            <a:r>
              <a:rPr lang="de-DE" dirty="0"/>
              <a:t>Kind erlebt emotionale, körperliche und/oder sexuelle Misshandlung</a:t>
            </a:r>
          </a:p>
          <a:p>
            <a:endParaRPr lang="en-GB" dirty="0"/>
          </a:p>
          <a:p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975B499-F5E7-4E53-34A7-F21AC1B8F59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de-DE" dirty="0"/>
              <a:t>Rigide Kontaktregelung schränkt Freiheit des Kindes ein</a:t>
            </a:r>
          </a:p>
          <a:p>
            <a:r>
              <a:rPr lang="de-DE" dirty="0"/>
              <a:t>Gute Kontaktregelung benötigt gute Kommunikation der Eltern und Flexibilität</a:t>
            </a:r>
          </a:p>
          <a:p>
            <a:r>
              <a:rPr lang="de-DE" dirty="0"/>
              <a:t>Qualität der Kontakt wird nicht überprüft</a:t>
            </a:r>
          </a:p>
          <a:p>
            <a:r>
              <a:rPr lang="de-DE" dirty="0"/>
              <a:t>Zufriedenheit beide Eltern und Kind mit dem Kontakt wird nicht nachgefragt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5318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F9BD5D-6745-81C9-79A7-1FD1A8CEE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Familiengericht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3BB726-D4E3-7222-5A1E-8F298E4E88C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Strenge Zukunftsorientierung</a:t>
            </a:r>
          </a:p>
          <a:p>
            <a:r>
              <a:rPr lang="de-DE" sz="3200" dirty="0"/>
              <a:t>Will sich nicht mit Beziehungsproblem der Eltern beschäftigen</a:t>
            </a:r>
          </a:p>
          <a:p>
            <a:r>
              <a:rPr lang="de-DE" sz="3200" dirty="0"/>
              <a:t>Sorgt für Gleichberechtigung der Eltern ohne Ungleichheiten wahrzunehmen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96370E6-D828-8FC2-0DD6-2167A9BD08E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Erzwungene Elternvereinbarungen</a:t>
            </a:r>
          </a:p>
          <a:p>
            <a:r>
              <a:rPr lang="de-DE" sz="3200" dirty="0"/>
              <a:t>Verbindliche Qualitätskriterien für Gutachten fehlen</a:t>
            </a:r>
          </a:p>
          <a:p>
            <a:r>
              <a:rPr lang="de-DE" sz="3200" dirty="0"/>
              <a:t>Befragung von Kindern durch Fremden</a:t>
            </a:r>
          </a:p>
          <a:p>
            <a:r>
              <a:rPr lang="de-DE" sz="3200" dirty="0"/>
              <a:t>Elternrecht über Kindeswohl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1080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1C9B8A-8797-8825-DCE5-892DFB278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Kinder  brauchen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1AA2EC1-29B2-051D-A793-D20994EFB9F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Informationen und </a:t>
            </a:r>
            <a:r>
              <a:rPr lang="de-DE" dirty="0" err="1"/>
              <a:t>Ansprechspartner</a:t>
            </a:r>
            <a:r>
              <a:rPr lang="de-DE" dirty="0"/>
              <a:t>*innen</a:t>
            </a:r>
          </a:p>
          <a:p>
            <a:pPr lvl="1"/>
            <a:r>
              <a:rPr lang="de-DE" dirty="0"/>
              <a:t>Unterstützung ihre Erlebnisse ins Bewusstsein zu rufen und Zugang zu ihren Gefühlen zu bekommen</a:t>
            </a:r>
          </a:p>
          <a:p>
            <a:pPr lvl="1"/>
            <a:endParaRPr lang="de-DE" dirty="0"/>
          </a:p>
          <a:p>
            <a:r>
              <a:rPr lang="de-DE" dirty="0"/>
              <a:t>Interventionen</a:t>
            </a:r>
          </a:p>
          <a:p>
            <a:pPr lvl="1"/>
            <a:r>
              <a:rPr lang="de-DE" dirty="0"/>
              <a:t>Eigene Sicherheitsplanung</a:t>
            </a:r>
          </a:p>
          <a:p>
            <a:pPr lvl="1"/>
            <a:r>
              <a:rPr lang="de-DE" dirty="0"/>
              <a:t>Unterstützung bei der Konfliktbewältigung</a:t>
            </a:r>
          </a:p>
          <a:p>
            <a:pPr lvl="1"/>
            <a:endParaRPr lang="de-DE" dirty="0"/>
          </a:p>
          <a:p>
            <a:r>
              <a:rPr lang="de-DE" dirty="0"/>
              <a:t>Stabilität und Sicherheit zu Hause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2F14182-B3B0-4CFB-0EB4-5844E25C097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Unterstützung eine nachhaltige Beziehung zu beide Elternteilen aufzubauen</a:t>
            </a:r>
          </a:p>
          <a:p>
            <a:r>
              <a:rPr lang="de-DE" dirty="0"/>
              <a:t>Erfreuliche, verlässliche und sichere Kontakt</a:t>
            </a:r>
          </a:p>
          <a:p>
            <a:r>
              <a:rPr lang="de-DE" dirty="0"/>
              <a:t>Verstärkung ihre Realitätswahrnehmung </a:t>
            </a:r>
          </a:p>
          <a:p>
            <a:pPr marL="685800" lvl="2">
              <a:spcBef>
                <a:spcPts val="1000"/>
              </a:spcBef>
            </a:pPr>
            <a:r>
              <a:rPr lang="de-DE" sz="2400" dirty="0"/>
              <a:t>Entschuldigung &amp; Versprechen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Kinder wollen gehört werden!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9783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0207AD-6BC0-B892-AC0D-DED780D20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Fragen?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59FB7AD-8B46-E18D-D6E9-4EFAF967CF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60196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GUFOVA </a:t>
            </a:r>
          </a:p>
          <a:p>
            <a:pPr marL="0" indent="0">
              <a:buNone/>
            </a:pPr>
            <a:r>
              <a:rPr lang="en-GB" dirty="0"/>
              <a:t>(Growing Up Free of Violence and Abuse - </a:t>
            </a:r>
            <a:r>
              <a:rPr lang="de-DE" dirty="0"/>
              <a:t>Aufwachsen frei von Gewalt und Misshandlung)</a:t>
            </a:r>
          </a:p>
          <a:p>
            <a:pPr marL="0" indent="0">
              <a:buNone/>
            </a:pPr>
            <a:r>
              <a:rPr lang="de-DE" dirty="0">
                <a:hlinkClick r:id="rId3"/>
              </a:rPr>
              <a:t>www.gufova.eu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(Handbuch und Unterlagen auf Englisch, Dänisch, Deutsch, Serbisch und Ukrainisch kostenlos herunterzuladen)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0140124-5101-C644-87DD-07454AB9CB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r">
              <a:buNone/>
            </a:pPr>
            <a:r>
              <a:rPr lang="en-GB" b="1" dirty="0"/>
              <a:t>Dr. Patricia Bell</a:t>
            </a:r>
          </a:p>
          <a:p>
            <a:pPr marL="0" indent="0" algn="r">
              <a:buNone/>
            </a:pPr>
            <a:r>
              <a:rPr lang="en-GB" b="1" dirty="0"/>
              <a:t>Tübingen</a:t>
            </a:r>
          </a:p>
          <a:p>
            <a:pPr marL="0" indent="0" algn="r">
              <a:buNone/>
            </a:pPr>
            <a:r>
              <a:rPr lang="en-GB" b="1" dirty="0"/>
              <a:t>patricia.bell@posteo.de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736632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C1353A-2E01-8B66-56FA-9E3FACB34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Das Problem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AD77F6-6E59-9026-20A4-67E1A4928D2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25% Deutsche Frauen erleben häusliche Gewalt</a:t>
            </a:r>
          </a:p>
          <a:p>
            <a:r>
              <a:rPr lang="de-DE" dirty="0"/>
              <a:t>Die Hälfte davon leben zu der Zeit mit Kindern zusammen</a:t>
            </a:r>
          </a:p>
          <a:p>
            <a:r>
              <a:rPr lang="de-DE" dirty="0"/>
              <a:t>In einem Drittel Gewaltfälle Kinder direkt involviert, davon</a:t>
            </a:r>
            <a:br>
              <a:rPr lang="de-DE" dirty="0"/>
            </a:br>
            <a:r>
              <a:rPr lang="de-DE" dirty="0"/>
              <a:t>- 25% versuchen die Mutter zu schützen</a:t>
            </a:r>
            <a:br>
              <a:rPr lang="de-DE" dirty="0"/>
            </a:br>
            <a:r>
              <a:rPr lang="de-DE" dirty="0"/>
              <a:t>- 10% sind direkt mit angegriffen 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3017334-B65D-76A1-12C1-82D9ECC71D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de-DE" dirty="0"/>
              <a:t>Häufig beginnt oder eskaliert häusliche Gewalt während der Schwangerschaft oder rund um die Geburt des ersten Kindes (Müller &amp; </a:t>
            </a:r>
            <a:r>
              <a:rPr lang="de-DE" dirty="0" err="1"/>
              <a:t>Schröttle</a:t>
            </a:r>
            <a:r>
              <a:rPr lang="de-DE" dirty="0"/>
              <a:t> 2004)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30% aller Kinder haben häusliche Gewalt miterlebt (Seith 2007)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0670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EBA100-E1C7-47C7-9C12-0D4A3EC7D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Langzeitfolgen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2D697E-E1DA-FF4F-16C0-590071047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30 – 40% Klinische Verhaltensauffälligkeiten bei Kindern, die Gewalt gegen ein Elternteil miterleben  (Ziegenhain et al. 2021 S. 78)</a:t>
            </a:r>
          </a:p>
          <a:p>
            <a:endParaRPr lang="de-DE" dirty="0"/>
          </a:p>
          <a:p>
            <a:r>
              <a:rPr lang="de-DE" dirty="0"/>
              <a:t>8,8-fach erhöhtes Risko für körperliche Misshandlung &amp; 10,3-faches Risiko für körperliche Vernachlässigung von Kindern </a:t>
            </a:r>
            <a:br>
              <a:rPr lang="de-DE" dirty="0"/>
            </a:br>
            <a:r>
              <a:rPr lang="de-DE" dirty="0"/>
              <a:t>(Clemens et al. 2019 S. 96)</a:t>
            </a:r>
          </a:p>
          <a:p>
            <a:endParaRPr lang="de-DE" dirty="0"/>
          </a:p>
          <a:p>
            <a:r>
              <a:rPr lang="de-DE" dirty="0"/>
              <a:t>Die Kosten der Auswirkungen auf das Leben von Kindern mit Erfahrungen von häuslicher Gewalt werden auf bis zu 0,5% des deutschen BIP geschätzt (GUFOVA www.gufova.eu)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5782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31F51A-BA3B-2BED-E410-F24818767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Auswirking</a:t>
            </a:r>
            <a:r>
              <a:rPr lang="en-GB" b="1" dirty="0"/>
              <a:t> – Babys, Klein kinder bis 6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EBC7C6-7236-7454-733A-30F3544FCA8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Schädigend für Fötus &amp; Mutter-Kind Bindung</a:t>
            </a:r>
          </a:p>
          <a:p>
            <a:r>
              <a:rPr lang="de-DE" dirty="0"/>
              <a:t>Zeugung des Kindes evtl. mit sexueller Gewalt verbunden</a:t>
            </a:r>
          </a:p>
          <a:p>
            <a:r>
              <a:rPr lang="de-DE" dirty="0"/>
              <a:t>Mutterverhalten dient oft als Vorwand für Misshandlung und Gewalt</a:t>
            </a:r>
          </a:p>
          <a:p>
            <a:r>
              <a:rPr lang="de-DE" dirty="0"/>
              <a:t>Rolle als Mutter systematisch untergraben</a:t>
            </a:r>
          </a:p>
          <a:p>
            <a:endParaRPr lang="en-GB" dirty="0"/>
          </a:p>
          <a:p>
            <a:endParaRPr lang="en-GB" dirty="0"/>
          </a:p>
          <a:p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4D514AF-A6A7-A787-B78A-25E8BBC08F2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Kinder hören/sehen körperliche, sexuelle und verbale Gewalt</a:t>
            </a:r>
          </a:p>
          <a:p>
            <a:r>
              <a:rPr lang="de-DE" dirty="0"/>
              <a:t>Kinder werden absichtlich oder unabsichtlich verletzt</a:t>
            </a:r>
          </a:p>
          <a:p>
            <a:r>
              <a:rPr lang="de-DE" dirty="0"/>
              <a:t>Niemand redet mit dem Kind darüber</a:t>
            </a:r>
          </a:p>
          <a:p>
            <a:r>
              <a:rPr lang="de-DE" dirty="0"/>
              <a:t>Mutter ist abgelenkt, verletzt, depressive</a:t>
            </a:r>
          </a:p>
          <a:p>
            <a:r>
              <a:rPr lang="de-DE" dirty="0"/>
              <a:t>Probleme mit Essen, Schlafen und Sprachentwicklung möglich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2887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FC15D8-9323-641C-5B23-806B24FB7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/>
              <a:t>Auswirkung</a:t>
            </a:r>
            <a:r>
              <a:rPr lang="en-GB" b="1" dirty="0"/>
              <a:t> - </a:t>
            </a:r>
            <a:r>
              <a:rPr lang="en-GB" b="1" dirty="0" err="1"/>
              <a:t>Grundschulkinder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FF9E61-DEA6-476C-3AB7-A9D927F30CB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Zuhause herrschen Angst und Schrecken</a:t>
            </a:r>
          </a:p>
          <a:p>
            <a:r>
              <a:rPr lang="de-DE" dirty="0"/>
              <a:t>In 30 – 60% gemeldeten Fälle treten häusliche Gewalt und Kindesmisshandlung gemeinsam auf (Hester et al. 2000)</a:t>
            </a:r>
          </a:p>
          <a:p>
            <a:r>
              <a:rPr lang="de-DE" dirty="0"/>
              <a:t>Kinder ziehen sich zurück, um unauffällig zu sein</a:t>
            </a:r>
          </a:p>
          <a:p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AEF5C20-BC38-CD8F-CAE2-15B1F407733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Traumareaktionen wie Hypervigilanz, Schlafstörung aber auch Resilienz &amp; schulische Erfolg</a:t>
            </a:r>
          </a:p>
          <a:p>
            <a:r>
              <a:rPr lang="de-DE" dirty="0"/>
              <a:t>Kein Respekt für die Mutter, Schuldzuweisungen</a:t>
            </a:r>
          </a:p>
          <a:p>
            <a:r>
              <a:rPr lang="de-DE" dirty="0"/>
              <a:t>Familien ist isoliert, Kinder einsam</a:t>
            </a:r>
          </a:p>
          <a:p>
            <a:endParaRPr lang="en-GB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245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281BBC-8DE2-11FB-541A-08F251FC9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Auswirkung</a:t>
            </a:r>
            <a:r>
              <a:rPr lang="en-GB" b="1" dirty="0"/>
              <a:t> – </a:t>
            </a:r>
            <a:r>
              <a:rPr lang="en-GB" b="1" dirty="0" err="1"/>
              <a:t>Sekundarschulkinder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5464EB-CF68-D1AB-F039-8028E3C1560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Auswirkungen ziehen sich durch das ganze Leben</a:t>
            </a:r>
          </a:p>
          <a:p>
            <a:r>
              <a:rPr lang="de-DE" dirty="0"/>
              <a:t>Emotionalen und körperlichen Ressourcen der Mutter immer weniger</a:t>
            </a:r>
          </a:p>
          <a:p>
            <a:r>
              <a:rPr lang="de-DE" dirty="0"/>
              <a:t>Zunehmende Verantwortung für Geschwister (und Mutter)</a:t>
            </a:r>
          </a:p>
          <a:p>
            <a:r>
              <a:rPr lang="de-DE" dirty="0"/>
              <a:t>Lernen über Probleme zu schweigen</a:t>
            </a:r>
          </a:p>
          <a:p>
            <a:endParaRPr lang="en-GB" dirty="0"/>
          </a:p>
          <a:p>
            <a:endParaRPr lang="en-GB" dirty="0"/>
          </a:p>
          <a:p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F40109D-C556-23B1-8CEB-EC1070CEC9B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Zuhause vermeiden, “riskante” Aktivitäten, Selbstverletzungen</a:t>
            </a:r>
          </a:p>
          <a:p>
            <a:r>
              <a:rPr lang="de-DE" dirty="0"/>
              <a:t>Sehr ambivalente und verwirrende Gefühle gegenüber Mutter und Vater.</a:t>
            </a:r>
          </a:p>
          <a:p>
            <a:r>
              <a:rPr lang="de-DE" dirty="0"/>
              <a:t>Nicht Wissen wohin sie sich um Hilfe und Unterstützung wenden können</a:t>
            </a:r>
          </a:p>
        </p:txBody>
      </p:sp>
    </p:spTree>
    <p:extLst>
      <p:ext uri="{BB962C8B-B14F-4D97-AF65-F5344CB8AC3E}">
        <p14:creationId xmlns:p14="http://schemas.microsoft.com/office/powerpoint/2010/main" val="4253832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8E645B-8D48-8333-351A-A2C2B7AAA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Die Lösung - Trennung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80BA67-71A6-17DA-5482-1E8B1C8C3B0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Erleichterung aber….</a:t>
            </a:r>
          </a:p>
          <a:p>
            <a:r>
              <a:rPr lang="de-DE" dirty="0"/>
              <a:t>Leben der Kinder durcheinander gebracht</a:t>
            </a:r>
          </a:p>
          <a:p>
            <a:r>
              <a:rPr lang="de-DE" dirty="0"/>
              <a:t>Evtl. Soziale Netzwerke zerstört</a:t>
            </a:r>
          </a:p>
          <a:p>
            <a:r>
              <a:rPr lang="de-DE" dirty="0"/>
              <a:t>Trauer, Scham, Angst</a:t>
            </a:r>
          </a:p>
          <a:p>
            <a:r>
              <a:rPr lang="de-DE" dirty="0"/>
              <a:t>Mangelnde Unterstützung für alleinerziehende Eltern</a:t>
            </a:r>
          </a:p>
          <a:p>
            <a:r>
              <a:rPr lang="de-DE" dirty="0"/>
              <a:t>Strukturelle Diskriminierung von Frauen z.B. im Arbeitsmarkt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B75B7D4-C5DB-B826-CFED-7FF54F64A3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Täter*</a:t>
            </a:r>
          </a:p>
          <a:p>
            <a:pPr marL="0" indent="0">
              <a:buNone/>
            </a:pPr>
            <a:r>
              <a:rPr lang="de-DE" dirty="0"/>
              <a:t>- Werden selten konfrontiert</a:t>
            </a:r>
          </a:p>
          <a:p>
            <a:pPr>
              <a:buFontTx/>
              <a:buChar char="-"/>
            </a:pPr>
            <a:r>
              <a:rPr lang="de-DE" dirty="0"/>
              <a:t>Werden selten wegen Straftaten verurteilt</a:t>
            </a:r>
          </a:p>
          <a:p>
            <a:pPr>
              <a:buFontTx/>
              <a:buChar char="-"/>
            </a:pPr>
            <a:r>
              <a:rPr lang="de-DE" dirty="0"/>
              <a:t>Zeigen in späteren Beziehungen oft dasselbe Verhalten</a:t>
            </a:r>
          </a:p>
          <a:p>
            <a:pPr>
              <a:buFontTx/>
              <a:buChar char="-"/>
            </a:pPr>
            <a:r>
              <a:rPr lang="de-DE" dirty="0"/>
              <a:t>Sind oft auch nach einer Trennung oder Scheidung gewalttätig</a:t>
            </a:r>
          </a:p>
          <a:p>
            <a:pPr>
              <a:buFontTx/>
              <a:buChar char="-"/>
            </a:pPr>
            <a:r>
              <a:rPr lang="de-DE" dirty="0"/>
              <a:t>„Abwesende Anwesenheit“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7775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19FC2B-4AFB-E36A-CB92-2EC95738A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Kontakt zum Täter*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FD7A3C-B86C-35EE-51D0-352C360D523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dirty="0"/>
          </a:p>
          <a:p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8493085-CB63-A09F-2E09-0F1007144C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6160" y="1825625"/>
            <a:ext cx="10327640" cy="4351338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85% trennende Elternpaare kommen ohne gerichtliches Verfahren zu einer Kontakt Regelung (</a:t>
            </a:r>
            <a:r>
              <a:rPr lang="de-DE" dirty="0" err="1"/>
              <a:t>Hunt</a:t>
            </a:r>
            <a:r>
              <a:rPr lang="de-DE" dirty="0"/>
              <a:t> &amp; Macleod 2008, Eriksson et al. 2013)</a:t>
            </a:r>
          </a:p>
          <a:p>
            <a:r>
              <a:rPr lang="de-DE" dirty="0"/>
              <a:t>Allerdings scheitern 90% dieser Regelung innerhalb 2 Jahren </a:t>
            </a:r>
          </a:p>
          <a:p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</a:rPr>
              <a:t>Als Gründe für das Scheitern dieser Regelungen gaben die Mütter an</a:t>
            </a:r>
            <a:br>
              <a:rPr lang="de-DE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</a:rPr>
              <a:t>- der Vater sei ein schlechtes Vorbild für die Kinder (75 %)</a:t>
            </a:r>
            <a:br>
              <a:rPr lang="de-DE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</a:rPr>
              <a:t>- er zeige zu wenig Verbindlichkeit gegenüber den Kindern (65 %)</a:t>
            </a:r>
            <a:br>
              <a:rPr lang="de-DE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</a:rPr>
              <a:t>- Bedenken hinsichtlich des körperlichen Wohlergehens der Kinder  </a:t>
            </a:r>
            <a:br>
              <a:rPr lang="de-DE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</a:rPr>
              <a:t>  während des Kontakts (50 %), </a:t>
            </a:r>
            <a:br>
              <a:rPr lang="de-DE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</a:rPr>
              <a:t>- sie selbst hätten bei der Über­gabe der Kinder Gewalt durch ihren</a:t>
            </a:r>
            <a:br>
              <a:rPr lang="de-DE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</a:rPr>
              <a:t>  Partner erfahren (50 %) </a:t>
            </a:r>
            <a:r>
              <a:rPr lang="de-DE" dirty="0"/>
              <a:t>(Radford &amp; Hester 2006)</a:t>
            </a:r>
          </a:p>
          <a:p>
            <a:r>
              <a:rPr lang="de-DE" dirty="0"/>
              <a:t>Nur 60% der gerichtlichen angeordneten Kontakte unter Supervision führen zu tragfähigen Kontaktregelungen (Hausschild et al. 2012)</a:t>
            </a:r>
          </a:p>
        </p:txBody>
      </p:sp>
    </p:spTree>
    <p:extLst>
      <p:ext uri="{BB962C8B-B14F-4D97-AF65-F5344CB8AC3E}">
        <p14:creationId xmlns:p14="http://schemas.microsoft.com/office/powerpoint/2010/main" val="2462494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646AC1-CAA2-DE06-6E3B-44AB5C81D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Aus Sicht des Kindes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BB36E0-4856-40BC-ACD1-C8EE3390637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Die Kinder gaben folgende Gründe an, warum sie ihren Vater nicht mehr sahen:</a:t>
            </a:r>
          </a:p>
          <a:p>
            <a:pPr marL="685800" lvl="2">
              <a:spcBef>
                <a:spcPts val="1000"/>
              </a:spcBef>
            </a:pPr>
            <a:r>
              <a:rPr lang="de-DE" sz="2400" dirty="0"/>
              <a:t>Sie wurden über ihre Mutter ausgefragt (50 %) </a:t>
            </a:r>
          </a:p>
          <a:p>
            <a:pPr marL="685800" lvl="2">
              <a:spcBef>
                <a:spcPts val="1000"/>
              </a:spcBef>
            </a:pPr>
            <a:r>
              <a:rPr lang="de-DE" sz="2400" dirty="0"/>
              <a:t>sie wurden körperlich misshandelt (25 %) </a:t>
            </a:r>
          </a:p>
          <a:p>
            <a:pPr marL="685800" lvl="2">
              <a:spcBef>
                <a:spcPts val="1000"/>
              </a:spcBef>
            </a:pPr>
            <a:r>
              <a:rPr lang="de-DE" sz="2400" dirty="0"/>
              <a:t>sie wurden sexuell misshandelt (20 %) (Radford &amp; Hester 2006)</a:t>
            </a:r>
          </a:p>
          <a:p>
            <a:pPr marL="0" lvl="1" indent="0">
              <a:spcBef>
                <a:spcPts val="1000"/>
              </a:spcBef>
              <a:buNone/>
            </a:pPr>
            <a:endParaRPr lang="de-DE" sz="2800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84143E5-FE20-F5CA-C402-8C6163A4B0D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de-DE" dirty="0"/>
              <a:t>Gemischten Gefühlen gegenüber dem Täter</a:t>
            </a:r>
          </a:p>
          <a:p>
            <a:r>
              <a:rPr lang="de-DE" dirty="0"/>
              <a:t>Starken Gefühlen – Angst, Wut</a:t>
            </a:r>
          </a:p>
          <a:p>
            <a:r>
              <a:rPr lang="de-DE" dirty="0"/>
              <a:t>Sicherheit zu Hause und während Kontakt ist sehr wichtig</a:t>
            </a:r>
          </a:p>
          <a:p>
            <a:r>
              <a:rPr lang="de-DE" dirty="0"/>
              <a:t>Kinder möchten gehört werden</a:t>
            </a:r>
          </a:p>
          <a:p>
            <a:r>
              <a:rPr lang="de-DE" dirty="0"/>
              <a:t>Erzwungener Kontakt hat negative Auswirkungen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650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906</Words>
  <Application>Microsoft Office PowerPoint</Application>
  <PresentationFormat>Breitbild</PresentationFormat>
  <Paragraphs>142</Paragraphs>
  <Slides>13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</vt:lpstr>
      <vt:lpstr>          GUFOVA         GUFOVA </vt:lpstr>
      <vt:lpstr>Das Problem</vt:lpstr>
      <vt:lpstr>Langzeitfolgen</vt:lpstr>
      <vt:lpstr>Auswirking – Babys, Klein kinder bis 6</vt:lpstr>
      <vt:lpstr>Auswirkung - Grundschulkinder</vt:lpstr>
      <vt:lpstr>Auswirkung – Sekundarschulkinder</vt:lpstr>
      <vt:lpstr>Die Lösung - Trennung</vt:lpstr>
      <vt:lpstr>Kontakt zum Täter*</vt:lpstr>
      <vt:lpstr>Aus Sicht des Kindes</vt:lpstr>
      <vt:lpstr>Probleme des Kindes</vt:lpstr>
      <vt:lpstr>Familiengericht</vt:lpstr>
      <vt:lpstr>Kinder  brauchen</vt:lpstr>
      <vt:lpstr>Fragen?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GUFOVA</dc:title>
  <dc:creator>Patricia Bell</dc:creator>
  <cp:lastModifiedBy>Vetter, Grit</cp:lastModifiedBy>
  <cp:revision>4</cp:revision>
  <dcterms:created xsi:type="dcterms:W3CDTF">2022-09-17T13:10:59Z</dcterms:created>
  <dcterms:modified xsi:type="dcterms:W3CDTF">2023-10-23T07:12:21Z</dcterms:modified>
</cp:coreProperties>
</file>